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77" r:id="rId6"/>
    <p:sldId id="2476" r:id="rId7"/>
    <p:sldId id="2433" r:id="rId8"/>
    <p:sldId id="2451" r:id="rId9"/>
    <p:sldId id="24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AFF04C3-61B2-4E4F-8016-2BA2501AE81A}">
          <p14:sldIdLst>
            <p14:sldId id="2448"/>
            <p14:sldId id="2477"/>
            <p14:sldId id="2476"/>
            <p14:sldId id="2433"/>
          </p14:sldIdLst>
        </p14:section>
        <p14:section name="Project Info" id="{768B3C91-E877-413E-995D-115A021C66B1}">
          <p14:sldIdLst>
            <p14:sldId id="2451"/>
          </p14:sldIdLst>
        </p14:section>
        <p14:section name="Outro" id="{7800071F-1416-4B65-BA2C-B322C44BB413}">
          <p14:sldIdLst>
            <p14:sldId id="2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3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Module 5: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b="1" i="1" dirty="0"/>
              <a:t>Riot API BOOTCAMP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7F1D-9491-4CBC-8244-F84EA72255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Slide Deck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49" y="391735"/>
            <a:ext cx="5533389" cy="1435947"/>
          </a:xfrm>
        </p:spPr>
        <p:txBody>
          <a:bodyPr/>
          <a:lstStyle/>
          <a:p>
            <a:pPr algn="ctr"/>
            <a:r>
              <a:rPr lang="en-US" sz="3600" b="1" dirty="0"/>
              <a:t>What is the purpose of this course?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/>
        </p:blipFill>
        <p:spPr>
          <a:xfrm>
            <a:off x="0" y="0"/>
            <a:ext cx="6096000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4671" y="2416061"/>
            <a:ext cx="5940467" cy="34617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Learning to use the Riot API is a bit of a struggle. There's very few resources out there and they're not very structured.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i="1" dirty="0"/>
              <a:t>“The Riot API Bootcamp Course is designed to take you from no knowledge up to building your own app.”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b="1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F6DFB43-C99D-4245-B2B8-DBC56A69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971" y="287113"/>
            <a:ext cx="2117907" cy="1645190"/>
          </a:xfrm>
          <a:prstGeom prst="rect">
            <a:avLst/>
          </a:prstGeom>
        </p:spPr>
      </p:pic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6337170E-31FE-46F9-A0AF-0496BBF1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574" y="2376308"/>
            <a:ext cx="1172676" cy="1172676"/>
          </a:xfrm>
          <a:prstGeom prst="rect">
            <a:avLst/>
          </a:prstGeom>
        </p:spPr>
      </p:pic>
      <p:pic>
        <p:nvPicPr>
          <p:cNvPr id="11" name="Picture 10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5C64F73-866E-40E3-8395-DEBA04A2D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803" y="5443073"/>
            <a:ext cx="1172676" cy="1101460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6003EB8-E348-4FE3-8337-F088A9831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79" t="29182" r="13225" b="27518"/>
          <a:stretch/>
        </p:blipFill>
        <p:spPr>
          <a:xfrm>
            <a:off x="2686803" y="4107652"/>
            <a:ext cx="2339922" cy="789408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112F87-9170-44C1-AED7-9C4CE59F75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24" t="19935" r="16743" b="21683"/>
          <a:stretch/>
        </p:blipFill>
        <p:spPr>
          <a:xfrm>
            <a:off x="803328" y="4050028"/>
            <a:ext cx="1659643" cy="1118587"/>
          </a:xfrm>
          <a:prstGeom prst="rect">
            <a:avLst/>
          </a:prstGeom>
        </p:spPr>
      </p:pic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A46A081-1096-42DB-B266-50E4DE0E80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144" t="41379" r="61361" b="41166"/>
          <a:stretch/>
        </p:blipFill>
        <p:spPr>
          <a:xfrm>
            <a:off x="1094155" y="5438717"/>
            <a:ext cx="1077988" cy="111515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DCF38030-EB8D-4507-8B55-20D6E32C58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300" y1="52450" x2="51333" y2="48150"/>
                        <a14:foregroundMark x1="35633" y1="37000" x2="37867" y2="31350"/>
                        <a14:foregroundMark x1="57267" y1="27850" x2="63500" y2="28200"/>
                        <a14:foregroundMark x1="65133" y1="59050" x2="62033" y2="69900"/>
                        <a14:foregroundMark x1="38300" y1="68850" x2="37933" y2="68850"/>
                        <a14:backgroundMark x1="42700" y1="38950" x2="42700" y2="38950"/>
                      </a14:backgroundRemoval>
                    </a14:imgEffect>
                  </a14:imgLayer>
                </a14:imgProps>
              </a:ext>
            </a:extLst>
          </a:blip>
          <a:srcRect l="32510" t="24466" r="31357" b="24634"/>
          <a:stretch/>
        </p:blipFill>
        <p:spPr>
          <a:xfrm>
            <a:off x="3434330" y="2328677"/>
            <a:ext cx="1312893" cy="12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469DDE1-DB1D-4EBB-BF47-74001C91E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8587" y="1588408"/>
            <a:ext cx="3428999" cy="263610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589283"/>
            <a:ext cx="5897218" cy="88423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5999" y="1359591"/>
            <a:ext cx="4681492" cy="464871"/>
          </a:xfrm>
        </p:spPr>
        <p:txBody>
          <a:bodyPr/>
          <a:lstStyle/>
          <a:p>
            <a:r>
              <a:rPr lang="en-US" dirty="0"/>
              <a:t>Karl, Rocket Scientist &amp; Data Analyst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19301"/>
            <a:ext cx="5453270" cy="4116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Past work and collaborations: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Cloud 9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NASA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Wells Fargo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Mozilla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Lockheed Martin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Air Force Research Lab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Siemens, GSK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Experience in everything from AI/ML to jet engine design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i="1" dirty="0"/>
              <a:t>“Solve difficult problems with novel methods, by any means necessary”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8EA1E3-151A-4D52-B14A-7488C3C90935}"/>
              </a:ext>
            </a:extLst>
          </p:cNvPr>
          <p:cNvGrpSpPr/>
          <p:nvPr/>
        </p:nvGrpSpPr>
        <p:grpSpPr>
          <a:xfrm>
            <a:off x="3111232" y="4267268"/>
            <a:ext cx="2025818" cy="397435"/>
            <a:chOff x="3070272" y="4528463"/>
            <a:chExt cx="2025818" cy="397435"/>
          </a:xfrm>
        </p:grpSpPr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F7B34DCD-CD9B-45D7-9B25-DBE17831F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0272" y="4528463"/>
              <a:ext cx="397435" cy="397435"/>
            </a:xfrm>
            <a:prstGeom prst="rect">
              <a:avLst/>
            </a:prstGeom>
          </p:spPr>
        </p:pic>
        <p:sp>
          <p:nvSpPr>
            <p:cNvPr id="27" name="Content Placeholder 8">
              <a:extLst>
                <a:ext uri="{FF2B5EF4-FFF2-40B4-BE49-F238E27FC236}">
                  <a16:creationId xmlns:a16="http://schemas.microsoft.com/office/drawing/2014/main" id="{FAA99AAE-6DE2-4BB8-8F33-93F0BECF0B71}"/>
                </a:ext>
              </a:extLst>
            </p:cNvPr>
            <p:cNvSpPr txBox="1">
              <a:spLocks/>
            </p:cNvSpPr>
            <p:nvPr/>
          </p:nvSpPr>
          <p:spPr>
            <a:xfrm>
              <a:off x="3423785" y="4565341"/>
              <a:ext cx="1672305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@LoL-Genius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26EF2-9050-435B-9734-0FC5711BEEE6}"/>
              </a:ext>
            </a:extLst>
          </p:cNvPr>
          <p:cNvGrpSpPr/>
          <p:nvPr/>
        </p:nvGrpSpPr>
        <p:grpSpPr>
          <a:xfrm>
            <a:off x="1187346" y="4692600"/>
            <a:ext cx="3288693" cy="397435"/>
            <a:chOff x="1573765" y="3114640"/>
            <a:chExt cx="3288693" cy="397435"/>
          </a:xfrm>
        </p:grpSpPr>
        <p:pic>
          <p:nvPicPr>
            <p:cNvPr id="34" name="Graphic 33" descr="Envelope outline">
              <a:extLst>
                <a:ext uri="{FF2B5EF4-FFF2-40B4-BE49-F238E27FC236}">
                  <a16:creationId xmlns:a16="http://schemas.microsoft.com/office/drawing/2014/main" id="{99C56B6C-7663-46E4-8CC0-414CC00B3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73765" y="3114640"/>
              <a:ext cx="397435" cy="397435"/>
            </a:xfrm>
            <a:prstGeom prst="rect">
              <a:avLst/>
            </a:prstGeom>
          </p:spPr>
        </p:pic>
        <p:sp>
          <p:nvSpPr>
            <p:cNvPr id="35" name="Content Placeholder 8">
              <a:extLst>
                <a:ext uri="{FF2B5EF4-FFF2-40B4-BE49-F238E27FC236}">
                  <a16:creationId xmlns:a16="http://schemas.microsoft.com/office/drawing/2014/main" id="{45943775-0AB4-4C3D-8A0B-8D0480BD33ED}"/>
                </a:ext>
              </a:extLst>
            </p:cNvPr>
            <p:cNvSpPr txBox="1">
              <a:spLocks/>
            </p:cNvSpPr>
            <p:nvPr/>
          </p:nvSpPr>
          <p:spPr>
            <a:xfrm>
              <a:off x="1900177" y="3151107"/>
              <a:ext cx="2962281" cy="324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5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cs typeface="Biome Light" panose="020B0303030204020804" pitchFamily="34" charset="0"/>
                </a:rPr>
                <a:t>417devops@gmail.com</a:t>
              </a:r>
              <a:endParaRPr lang="en-US" sz="1400" dirty="0"/>
            </a:p>
          </p:txBody>
        </p:sp>
      </p:grpSp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0454E4EF-8131-4933-B482-9ABCA845B41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63" t="10037" r="71292" b="12481"/>
          <a:stretch/>
        </p:blipFill>
        <p:spPr>
          <a:xfrm>
            <a:off x="1187347" y="4267680"/>
            <a:ext cx="397435" cy="397435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656607C3-1878-4AF9-B577-0753142C32CC}"/>
              </a:ext>
            </a:extLst>
          </p:cNvPr>
          <p:cNvSpPr txBox="1">
            <a:spLocks/>
          </p:cNvSpPr>
          <p:nvPr/>
        </p:nvSpPr>
        <p:spPr>
          <a:xfrm>
            <a:off x="1531514" y="4304146"/>
            <a:ext cx="1471275" cy="324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>
                <a:cs typeface="Biome Light" panose="020B0303030204020804" pitchFamily="34" charset="0"/>
              </a:rPr>
              <a:t>RebirthNA#2359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60047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FAAB2787-6A77-4A87-993D-DDAF9241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07" y="137828"/>
            <a:ext cx="11002962" cy="823913"/>
          </a:xfrm>
        </p:spPr>
        <p:txBody>
          <a:bodyPr>
            <a:normAutofit/>
          </a:bodyPr>
          <a:lstStyle/>
          <a:p>
            <a:r>
              <a:rPr lang="en-US" dirty="0"/>
              <a:t>Bootcamp syllabus</a:t>
            </a:r>
            <a:endParaRPr lang="en-US" sz="4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F439-9B68-4159-977F-8EC563FB15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5C12B582-4121-4C67-B97E-57C2483E5DF1}"/>
              </a:ext>
            </a:extLst>
          </p:cNvPr>
          <p:cNvSpPr txBox="1">
            <a:spLocks/>
          </p:cNvSpPr>
          <p:nvPr/>
        </p:nvSpPr>
        <p:spPr>
          <a:xfrm>
            <a:off x="377632" y="1085291"/>
            <a:ext cx="6688994" cy="5450165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Basics (Python, GitHub, Notepad++)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Resources to get started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an environment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Downloading GitHub repos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JSON explanation &amp; Notepad++ example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read csv file, convert to data frame, create graphs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Riot API introduction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is an API?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access &amp; Registering your App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end points are there/what data is available?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Explanation of </a:t>
            </a:r>
            <a:r>
              <a:rPr lang="en-US" dirty="0" err="1"/>
              <a:t>puuid</a:t>
            </a:r>
            <a:r>
              <a:rPr lang="en-US" dirty="0"/>
              <a:t>/account name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make an API call on the website &amp; download the data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Automating API interactions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Introduction to libraries (Cassiopeia, Riot Watcher)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Getting help (documentation, Discord)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automate an API call using a library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Single Endpoint Data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in-depth match analysis, leaderboards)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Code example- getting challenger leaderboard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request last 10 games for an account and determine the most common champion(s)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Large Scale Data Collection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Use case explanation (e.g., match history of top 50 players)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Setting up a process pipeline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Comparing 1 file approach vs. functions across files approach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i="1" dirty="0"/>
              <a:t>Project: determine number of roles (TOP, MID, </a:t>
            </a:r>
            <a:r>
              <a:rPr lang="en-US" i="1" dirty="0" err="1"/>
              <a:t>etc</a:t>
            </a:r>
            <a:r>
              <a:rPr lang="en-US" i="1" dirty="0"/>
              <a:t>) on the challenger ladder using the last 5 games</a:t>
            </a:r>
            <a:endParaRPr lang="en-US" sz="1600" b="1" i="1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6DF69EF-9180-4968-B3E2-7932CBF1CEBA}"/>
              </a:ext>
            </a:extLst>
          </p:cNvPr>
          <p:cNvSpPr/>
          <p:nvPr/>
        </p:nvSpPr>
        <p:spPr>
          <a:xfrm rot="5400000">
            <a:off x="7354363" y="3439273"/>
            <a:ext cx="3286125" cy="1419225"/>
          </a:xfrm>
          <a:prstGeom prst="rightArrow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CF4C852-711F-4515-890D-F1A7EB6316FC}"/>
              </a:ext>
            </a:extLst>
          </p:cNvPr>
          <p:cNvSpPr txBox="1">
            <a:spLocks/>
          </p:cNvSpPr>
          <p:nvPr/>
        </p:nvSpPr>
        <p:spPr>
          <a:xfrm>
            <a:off x="6897768" y="1586713"/>
            <a:ext cx="4199317" cy="919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spc="300" dirty="0"/>
              <a:t>5 Modules </a:t>
            </a:r>
            <a:r>
              <a:rPr lang="en-US" spc="300" dirty="0"/>
              <a:t>covering core topics</a:t>
            </a:r>
            <a:br>
              <a:rPr lang="en-US" spc="300" dirty="0"/>
            </a:br>
            <a:r>
              <a:rPr lang="en-US" b="1" spc="300" dirty="0"/>
              <a:t>Project</a:t>
            </a:r>
            <a:r>
              <a:rPr lang="en-US" spc="300" dirty="0"/>
              <a:t> at the end of each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15DD8F-6666-42BC-A955-30DE6CD6500D}"/>
              </a:ext>
            </a:extLst>
          </p:cNvPr>
          <p:cNvSpPr/>
          <p:nvPr/>
        </p:nvSpPr>
        <p:spPr>
          <a:xfrm>
            <a:off x="377632" y="5433134"/>
            <a:ext cx="6688994" cy="11023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32ED7B7-8969-4C48-98AD-1225ABB0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652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Project-5 Info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953368C4-2239-4E85-A00D-B68F73DD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3801" y="5526044"/>
            <a:ext cx="2834640" cy="365125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5B688D3-27B7-46BE-A359-525F51A07947}"/>
              </a:ext>
            </a:extLst>
          </p:cNvPr>
          <p:cNvSpPr txBox="1">
            <a:spLocks/>
          </p:cNvSpPr>
          <p:nvPr/>
        </p:nvSpPr>
        <p:spPr>
          <a:xfrm>
            <a:off x="6193801" y="3151198"/>
            <a:ext cx="4742054" cy="20502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Task List: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i="1" dirty="0"/>
              <a:t>Determine number of roles (TOP, MID, </a:t>
            </a:r>
            <a:r>
              <a:rPr lang="en-US" sz="2000" i="1" dirty="0" err="1"/>
              <a:t>etc</a:t>
            </a:r>
            <a:r>
              <a:rPr lang="en-US" sz="2000" i="1" dirty="0"/>
              <a:t>) on the challenger ladder using the last 5 games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60945"/>
            <a:ext cx="5669280" cy="117750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spc="300" dirty="0">
                <a:cs typeface="Biome Light" panose="020B0303030204020804" pitchFamily="34" charset="0"/>
              </a:rPr>
              <a:t>Contact me</a:t>
            </a: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B504D6-42FF-46FE-973D-0090C82BA83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82" r="20382"/>
          <a:stretch/>
        </p:blipFill>
        <p:spPr>
          <a:xfrm>
            <a:off x="0" y="0"/>
            <a:ext cx="5416550" cy="6858000"/>
          </a:xfrm>
          <a:prstGeom prst="rect">
            <a:avLst/>
          </a:prstGeom>
        </p:spPr>
      </p:pic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8508C583-5B5C-4662-BBDE-32233952D294}"/>
              </a:ext>
            </a:extLst>
          </p:cNvPr>
          <p:cNvSpPr txBox="1">
            <a:spLocks/>
          </p:cNvSpPr>
          <p:nvPr/>
        </p:nvSpPr>
        <p:spPr>
          <a:xfrm>
            <a:off x="5987994" y="3304736"/>
            <a:ext cx="5669280" cy="1765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It is my hope that this course is easy to understand and follow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endParaRPr lang="en-US" spc="300" dirty="0">
              <a:cs typeface="Biome Light" panose="020B03030302040208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  <a:defRPr/>
            </a:pPr>
            <a:r>
              <a:rPr lang="en-US" spc="300" dirty="0">
                <a:cs typeface="Biome Light" panose="020B0303030204020804" pitchFamily="34" charset="0"/>
              </a:rPr>
              <a:t>Have a question or want additional details? </a:t>
            </a:r>
            <a:br>
              <a:rPr lang="en-US" spc="300" dirty="0">
                <a:cs typeface="Biome Light" panose="020B0303030204020804" pitchFamily="34" charset="0"/>
              </a:rPr>
            </a:br>
            <a:r>
              <a:rPr lang="en-US" spc="300" dirty="0">
                <a:cs typeface="Biome Light" panose="020B0303030204020804" pitchFamily="34" charset="0"/>
              </a:rPr>
              <a:t>Just reach out! 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ED24098D-8713-4018-B548-2C0B006E65B4}"/>
              </a:ext>
            </a:extLst>
          </p:cNvPr>
          <p:cNvSpPr txBox="1">
            <a:spLocks/>
          </p:cNvSpPr>
          <p:nvPr/>
        </p:nvSpPr>
        <p:spPr>
          <a:xfrm>
            <a:off x="6095999" y="5321123"/>
            <a:ext cx="5453270" cy="6775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b="1" i="1" dirty="0"/>
              <a:t>If you want to know more about my work (</a:t>
            </a:r>
            <a:r>
              <a:rPr lang="en-US" sz="2000" b="1" i="1" dirty="0" err="1"/>
              <a:t>LoL</a:t>
            </a:r>
            <a:r>
              <a:rPr lang="en-US" sz="2000" b="1" i="1" dirty="0"/>
              <a:t> Genius) or have questions about something you’re building, LMK!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C9DA4-AC09-4043-AD04-0CC89E5D5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16" y="2049377"/>
            <a:ext cx="3705742" cy="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713</TotalTime>
  <Words>436</Words>
  <Application>Microsoft Office PowerPoint</Application>
  <PresentationFormat>Widescreen</PresentationFormat>
  <Paragraphs>69</Paragraphs>
  <Slides>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Module 5: Project</vt:lpstr>
      <vt:lpstr>What is the purpose of this course?</vt:lpstr>
      <vt:lpstr>Who am i?</vt:lpstr>
      <vt:lpstr>Bootcamp syllabus</vt:lpstr>
      <vt:lpstr>Project-5 Info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LoLGenius</dc:title>
  <dc:creator>compute</dc:creator>
  <cp:lastModifiedBy>compute</cp:lastModifiedBy>
  <cp:revision>52</cp:revision>
  <dcterms:created xsi:type="dcterms:W3CDTF">2020-12-14T19:35:28Z</dcterms:created>
  <dcterms:modified xsi:type="dcterms:W3CDTF">2022-02-17T02:04:45Z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